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60" r:id="rId4"/>
    <p:sldId id="258" r:id="rId5"/>
    <p:sldId id="265" r:id="rId6"/>
    <p:sldId id="266" r:id="rId7"/>
    <p:sldId id="267" r:id="rId8"/>
    <p:sldId id="259" r:id="rId9"/>
    <p:sldId id="261" r:id="rId10"/>
    <p:sldId id="262" r:id="rId11"/>
    <p:sldId id="263" r:id="rId12"/>
    <p:sldId id="264" r:id="rId13"/>
    <p:sldId id="268" r:id="rId14"/>
  </p:sldIdLst>
  <p:sldSz cx="9144000" cy="6858000" type="screen4x3"/>
  <p:notesSz cx="6669088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7" autoAdjust="0"/>
    <p:restoredTop sz="86679" autoAdjust="0"/>
  </p:normalViewPr>
  <p:slideViewPr>
    <p:cSldViewPr>
      <p:cViewPr>
        <p:scale>
          <a:sx n="64" d="100"/>
          <a:sy n="64" d="100"/>
        </p:scale>
        <p:origin x="-2172" y="-432"/>
      </p:cViewPr>
      <p:guideLst>
        <p:guide orient="horz" pos="216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EFA393-F4C9-478C-9943-36915069EAA3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8D6458-7C30-480D-A4E3-E4B028993E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91055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E47E5B-830E-4EE0-B2D0-73B2A19D47A3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6909" y="4715907"/>
            <a:ext cx="533527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889938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77607" y="9430091"/>
            <a:ext cx="2889938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BF42A-82A0-4DF4-B9BF-D008B002DED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8965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baseline="0" dirty="0" smtClean="0"/>
          </a:p>
          <a:p>
            <a:endParaRPr lang="en-AU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25577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4676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4667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8018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7086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0408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78357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8629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7590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8118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3BF42A-82A0-4DF4-B9BF-D008B002DED3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9654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en-AU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>
            <a:extLst/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3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9BCF8F7F-0FC6-4A77-A1DB-21E7E20D5506}" type="datetimeFigureOut">
              <a:rPr lang="en-AU" smtClean="0"/>
              <a:t>19/03/2013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en-AU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63FE4CAB-C83A-4F10-922A-DDCB39CB5968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3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1455440"/>
          </a:xfrm>
        </p:spPr>
        <p:txBody>
          <a:bodyPr/>
          <a:lstStyle/>
          <a:p>
            <a:pPr algn="ctr"/>
            <a:r>
              <a:rPr lang="en-AU" dirty="0" smtClean="0"/>
              <a:t>CASE STUDY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54442" y="1916832"/>
            <a:ext cx="5114778" cy="1224136"/>
          </a:xfrm>
        </p:spPr>
        <p:txBody>
          <a:bodyPr>
            <a:normAutofit fontScale="92500" lnSpcReduction="20000"/>
          </a:bodyPr>
          <a:lstStyle/>
          <a:p>
            <a:pPr algn="ctr"/>
            <a:endParaRPr lang="en-AU" sz="3200" dirty="0" smtClean="0"/>
          </a:p>
          <a:p>
            <a:pPr algn="ctr"/>
            <a:r>
              <a:rPr lang="en-AU" sz="3200" dirty="0" smtClean="0"/>
              <a:t>MEET: </a:t>
            </a:r>
            <a:r>
              <a:rPr lang="en-AU" sz="3200" b="1" u="sng" dirty="0" smtClean="0"/>
              <a:t>ADAM</a:t>
            </a:r>
          </a:p>
          <a:p>
            <a:pPr algn="ctr"/>
            <a:r>
              <a:rPr lang="en-AU" sz="2000" dirty="0" smtClean="0"/>
              <a:t>(Pseudonym)</a:t>
            </a:r>
            <a:endParaRPr lang="en-AU" sz="20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3284984"/>
            <a:ext cx="3571875" cy="293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87824" y="6381328"/>
            <a:ext cx="56886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>
                <a:solidFill>
                  <a:schemeClr val="bg1"/>
                </a:solidFill>
              </a:rPr>
              <a:t>Picture from Google images, Retrieved 20.10.12</a:t>
            </a:r>
            <a:endParaRPr lang="en-AU" sz="1200" dirty="0">
              <a:solidFill>
                <a:schemeClr val="bg1"/>
              </a:solidFill>
            </a:endParaRP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77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88"/>
    </mc:Choice>
    <mc:Fallback xmlns="">
      <p:transition spd="slow" advTm="10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5-Point Star 1"/>
          <p:cNvSpPr/>
          <p:nvPr/>
        </p:nvSpPr>
        <p:spPr>
          <a:xfrm>
            <a:off x="179512" y="182960"/>
            <a:ext cx="4536504" cy="367240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Box 2"/>
          <p:cNvSpPr txBox="1"/>
          <p:nvPr/>
        </p:nvSpPr>
        <p:spPr>
          <a:xfrm>
            <a:off x="1331640" y="1665221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000" b="1" dirty="0">
                <a:solidFill>
                  <a:schemeClr val="bg2"/>
                </a:solidFill>
              </a:rPr>
              <a:t> </a:t>
            </a:r>
            <a:r>
              <a:rPr lang="en-AU" sz="4000" b="1" u="sng" dirty="0" smtClean="0">
                <a:solidFill>
                  <a:schemeClr val="bg2"/>
                </a:solidFill>
              </a:rPr>
              <a:t>NAMING</a:t>
            </a:r>
            <a:endParaRPr lang="en-AU" sz="4000" b="1" u="sng" dirty="0">
              <a:solidFill>
                <a:schemeClr val="bg2"/>
              </a:solidFill>
            </a:endParaRPr>
          </a:p>
        </p:txBody>
      </p:sp>
      <p:sp>
        <p:nvSpPr>
          <p:cNvPr id="4" name="5-Point Star 3"/>
          <p:cNvSpPr/>
          <p:nvPr/>
        </p:nvSpPr>
        <p:spPr>
          <a:xfrm>
            <a:off x="5076056" y="81045"/>
            <a:ext cx="2736304" cy="3168352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/>
          <p:cNvSpPr txBox="1"/>
          <p:nvPr/>
        </p:nvSpPr>
        <p:spPr>
          <a:xfrm>
            <a:off x="5562110" y="1226074"/>
            <a:ext cx="17641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b="1" dirty="0" smtClean="0">
                <a:solidFill>
                  <a:schemeClr val="bg2"/>
                </a:solidFill>
              </a:rPr>
              <a:t>GOAL SETTING</a:t>
            </a:r>
            <a:endParaRPr lang="en-AU" sz="2400" b="1" dirty="0">
              <a:solidFill>
                <a:schemeClr val="bg2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3777752" y="2636912"/>
            <a:ext cx="1152128" cy="360040"/>
          </a:xfrm>
          <a:prstGeom prst="rightArrow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/>
          <p:cNvSpPr txBox="1"/>
          <p:nvPr/>
        </p:nvSpPr>
        <p:spPr>
          <a:xfrm>
            <a:off x="2943" y="3855368"/>
            <a:ext cx="810039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AU" sz="1600" dirty="0" smtClean="0">
                <a:solidFill>
                  <a:srgbClr val="0070C0"/>
                </a:solidFill>
              </a:rPr>
              <a:t>Find a wheelchair with the best postural support and comfort needs for Adam within the next three months, through trialling three different companies and apply for funding. </a:t>
            </a:r>
          </a:p>
          <a:p>
            <a:pPr marL="285750" indent="-285750">
              <a:buFont typeface="Arial" pitchFamily="34" charset="0"/>
              <a:buChar char="•"/>
            </a:pPr>
            <a:endParaRPr lang="en-AU" sz="1600" dirty="0" smtClean="0">
              <a:solidFill>
                <a:srgbClr val="0070C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AU" sz="1600" dirty="0" smtClean="0">
                <a:solidFill>
                  <a:srgbClr val="0070C0"/>
                </a:solidFill>
              </a:rPr>
              <a:t>Find the most appropriate option for IPAD mounting in the next three months and apply for funding with wheelchair.</a:t>
            </a:r>
          </a:p>
          <a:p>
            <a:endParaRPr lang="en-AU" sz="1600" dirty="0" smtClean="0">
              <a:solidFill>
                <a:srgbClr val="0070C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AU" sz="1600" dirty="0" smtClean="0">
                <a:solidFill>
                  <a:srgbClr val="0070C0"/>
                </a:solidFill>
              </a:rPr>
              <a:t>Find alternate transportation options for Adam while on </a:t>
            </a:r>
          </a:p>
          <a:p>
            <a:r>
              <a:rPr lang="en-AU" sz="1600" dirty="0" smtClean="0">
                <a:solidFill>
                  <a:srgbClr val="0070C0"/>
                </a:solidFill>
              </a:rPr>
              <a:t>     holidays, such as mobility stroller, within the next three months and apply for </a:t>
            </a:r>
          </a:p>
          <a:p>
            <a:r>
              <a:rPr lang="en-AU" sz="1600" dirty="0" smtClean="0">
                <a:solidFill>
                  <a:srgbClr val="0070C0"/>
                </a:solidFill>
              </a:rPr>
              <a:t>     funding if required.(If wheelchair can not be folded due to loss of stability. </a:t>
            </a:r>
          </a:p>
          <a:p>
            <a:endParaRPr lang="en-AU" dirty="0"/>
          </a:p>
        </p:txBody>
      </p:sp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3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378"/>
    </mc:Choice>
    <mc:Fallback xmlns="">
      <p:transition spd="slow" advTm="47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23528" y="548680"/>
            <a:ext cx="4176464" cy="20882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Box 2"/>
          <p:cNvSpPr txBox="1"/>
          <p:nvPr/>
        </p:nvSpPr>
        <p:spPr>
          <a:xfrm>
            <a:off x="539552" y="980728"/>
            <a:ext cx="374441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800" b="1" u="sng" dirty="0" smtClean="0">
                <a:solidFill>
                  <a:schemeClr val="bg2"/>
                </a:solidFill>
              </a:rPr>
              <a:t>“DOING”</a:t>
            </a:r>
          </a:p>
          <a:p>
            <a:pPr algn="ctr"/>
            <a:r>
              <a:rPr lang="en-AU" sz="3800" b="1" dirty="0" smtClean="0">
                <a:solidFill>
                  <a:schemeClr val="bg2"/>
                </a:solidFill>
              </a:rPr>
              <a:t>INTERVENTION</a:t>
            </a:r>
            <a:endParaRPr lang="en-AU" sz="3800" b="1" dirty="0">
              <a:solidFill>
                <a:schemeClr val="bg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7584" y="3140968"/>
            <a:ext cx="669674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AU" sz="3000" dirty="0" smtClean="0">
                <a:solidFill>
                  <a:srgbClr val="0070C0"/>
                </a:solidFill>
              </a:rPr>
              <a:t>Maximum growth made to chair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3000" dirty="0" smtClean="0">
                <a:solidFill>
                  <a:srgbClr val="0070C0"/>
                </a:solidFill>
              </a:rPr>
              <a:t>Wheelchair Trial’s with 3 companies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3000" dirty="0" smtClean="0">
                <a:solidFill>
                  <a:srgbClr val="0070C0"/>
                </a:solidFill>
              </a:rPr>
              <a:t>Trial more wheelchair mounts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3000" dirty="0" smtClean="0">
                <a:solidFill>
                  <a:srgbClr val="0070C0"/>
                </a:solidFill>
              </a:rPr>
              <a:t>Research alternate transportation for holidays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3000" dirty="0" smtClean="0">
                <a:solidFill>
                  <a:srgbClr val="0070C0"/>
                </a:solidFill>
              </a:rPr>
              <a:t>Application to Enable for funding for wheelchair and IPAD mount.</a:t>
            </a:r>
            <a:endParaRPr lang="en-AU" sz="3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64955"/>
            <a:ext cx="8532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 smtClean="0">
                <a:solidFill>
                  <a:schemeClr val="accent2"/>
                </a:solidFill>
              </a:rPr>
              <a:t>(Rigby</a:t>
            </a:r>
            <a:r>
              <a:rPr lang="en-AU" sz="1400" dirty="0">
                <a:solidFill>
                  <a:schemeClr val="accent2"/>
                </a:solidFill>
              </a:rPr>
              <a:t>, Lowe, Letts &amp; Stewart, </a:t>
            </a:r>
            <a:r>
              <a:rPr lang="en-AU" sz="1400" dirty="0" smtClean="0">
                <a:solidFill>
                  <a:schemeClr val="accent2"/>
                </a:solidFill>
              </a:rPr>
              <a:t>2008), (</a:t>
            </a:r>
            <a:r>
              <a:rPr lang="en-AU" sz="1400" dirty="0" err="1" smtClean="0">
                <a:solidFill>
                  <a:schemeClr val="accent2"/>
                </a:solidFill>
              </a:rPr>
              <a:t>Crepeau</a:t>
            </a:r>
            <a:r>
              <a:rPr lang="en-AU" sz="1400" dirty="0" smtClean="0">
                <a:solidFill>
                  <a:schemeClr val="accent2"/>
                </a:solidFill>
              </a:rPr>
              <a:t>, Cohn &amp; Schell, 2009), ( </a:t>
            </a:r>
            <a:r>
              <a:rPr lang="en-AU" sz="1400" dirty="0" err="1" smtClean="0">
                <a:solidFill>
                  <a:schemeClr val="accent2"/>
                </a:solidFill>
              </a:rPr>
              <a:t>Whedon</a:t>
            </a:r>
            <a:r>
              <a:rPr lang="en-AU" sz="1400" dirty="0" smtClean="0">
                <a:solidFill>
                  <a:schemeClr val="accent2"/>
                </a:solidFill>
              </a:rPr>
              <a:t>, 2000)</a:t>
            </a:r>
            <a:endParaRPr lang="en-AU" sz="1400" dirty="0">
              <a:solidFill>
                <a:schemeClr val="accent2"/>
              </a:solidFill>
            </a:endParaRPr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27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35"/>
    </mc:Choice>
    <mc:Fallback xmlns="">
      <p:transition spd="slow" advTm="57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260648"/>
            <a:ext cx="3429000" cy="1800200"/>
          </a:xfrm>
        </p:spPr>
        <p:txBody>
          <a:bodyPr>
            <a:normAutofit/>
          </a:bodyPr>
          <a:lstStyle/>
          <a:p>
            <a:pPr algn="ctr"/>
            <a:r>
              <a:rPr lang="en-AU" sz="4000" dirty="0" smtClean="0"/>
              <a:t>“REVIEWING”</a:t>
            </a:r>
            <a:br>
              <a:rPr lang="en-AU" sz="4000" dirty="0" smtClean="0"/>
            </a:br>
            <a:r>
              <a:rPr lang="en-AU" sz="4000" dirty="0" smtClean="0"/>
              <a:t>Evaluation</a:t>
            </a:r>
            <a:endParaRPr lang="en-AU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5389098" y="2420888"/>
            <a:ext cx="3429000" cy="3816424"/>
          </a:xfrm>
        </p:spPr>
        <p:txBody>
          <a:bodyPr>
            <a:norm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AU" sz="2200" dirty="0" smtClean="0"/>
              <a:t>Evaluation throughout the process</a:t>
            </a:r>
          </a:p>
          <a:p>
            <a:endParaRPr lang="en-AU" sz="22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AU" sz="2200" dirty="0" smtClean="0"/>
              <a:t>Evaluation after any prescription of </a:t>
            </a:r>
            <a:r>
              <a:rPr lang="en-AU" sz="2200" dirty="0" smtClean="0"/>
              <a:t>equipment</a:t>
            </a:r>
            <a:endParaRPr lang="en-AU" sz="2200" dirty="0" smtClean="0"/>
          </a:p>
          <a:p>
            <a:endParaRPr lang="en-AU" sz="22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AU" sz="2200" dirty="0" smtClean="0"/>
              <a:t>Self evaluation</a:t>
            </a:r>
            <a:endParaRPr lang="en-AU" sz="220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idx="1"/>
          </p:nvPr>
        </p:nvSpPr>
        <p:spPr/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124744"/>
            <a:ext cx="4032448" cy="4032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1560" y="5805264"/>
            <a:ext cx="4176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Picture from </a:t>
            </a:r>
            <a:r>
              <a:rPr lang="en-AU" sz="1200" dirty="0" err="1" smtClean="0"/>
              <a:t>google</a:t>
            </a:r>
            <a:r>
              <a:rPr lang="en-AU" sz="1200" dirty="0" smtClean="0"/>
              <a:t> images, retrieved 20.10.12</a:t>
            </a:r>
            <a:endParaRPr lang="en-AU" sz="1200" dirty="0"/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43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796"/>
    </mc:Choice>
    <mc:Fallback xmlns="">
      <p:transition spd="slow" advTm="34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References: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sz="1400" dirty="0" err="1">
                <a:solidFill>
                  <a:schemeClr val="accent2"/>
                </a:solidFill>
              </a:rPr>
              <a:t>Carden</a:t>
            </a:r>
            <a:r>
              <a:rPr lang="en-AU" sz="1400" dirty="0">
                <a:solidFill>
                  <a:schemeClr val="accent2"/>
                </a:solidFill>
              </a:rPr>
              <a:t>, N. (2009). Powered Mobility, Empowering Participation. </a:t>
            </a:r>
            <a:r>
              <a:rPr lang="en-AU" sz="1400" i="1" dirty="0">
                <a:solidFill>
                  <a:schemeClr val="accent2"/>
                </a:solidFill>
              </a:rPr>
              <a:t>Cerebral Palsy Alliance, 1-103</a:t>
            </a:r>
          </a:p>
          <a:p>
            <a:r>
              <a:rPr lang="en-AU" sz="1400" dirty="0" err="1">
                <a:solidFill>
                  <a:schemeClr val="accent2"/>
                </a:solidFill>
              </a:rPr>
              <a:t>Costigan</a:t>
            </a:r>
            <a:r>
              <a:rPr lang="en-AU" sz="1400" dirty="0">
                <a:solidFill>
                  <a:schemeClr val="accent2"/>
                </a:solidFill>
              </a:rPr>
              <a:t>, A., &amp; Light, J. (2011). Functional seating for school aged children with cerebral palsy: An Evidence Based Tutorial.</a:t>
            </a:r>
            <a:r>
              <a:rPr lang="en-AU" sz="1400" i="1" dirty="0">
                <a:solidFill>
                  <a:schemeClr val="accent2"/>
                </a:solidFill>
              </a:rPr>
              <a:t> Language, Speech and Hearing Services in Schools </a:t>
            </a:r>
            <a:r>
              <a:rPr lang="en-AU" sz="1400" dirty="0">
                <a:solidFill>
                  <a:schemeClr val="accent2"/>
                </a:solidFill>
              </a:rPr>
              <a:t>(42), 233-236</a:t>
            </a:r>
          </a:p>
          <a:p>
            <a:r>
              <a:rPr lang="en-AU" sz="1400" dirty="0" err="1">
                <a:solidFill>
                  <a:schemeClr val="accent2"/>
                </a:solidFill>
              </a:rPr>
              <a:t>Crepeau</a:t>
            </a:r>
            <a:r>
              <a:rPr lang="en-AU" sz="1400" dirty="0">
                <a:solidFill>
                  <a:schemeClr val="accent2"/>
                </a:solidFill>
              </a:rPr>
              <a:t>, E., Cohn, E., &amp; Schell, B. (2009). </a:t>
            </a:r>
            <a:r>
              <a:rPr lang="en-AU" sz="1400" i="1" dirty="0">
                <a:solidFill>
                  <a:schemeClr val="accent2"/>
                </a:solidFill>
              </a:rPr>
              <a:t>Willard &amp; </a:t>
            </a:r>
            <a:r>
              <a:rPr lang="en-AU" sz="1400" i="1" dirty="0" err="1">
                <a:solidFill>
                  <a:schemeClr val="accent2"/>
                </a:solidFill>
              </a:rPr>
              <a:t>Spackman’s</a:t>
            </a:r>
            <a:r>
              <a:rPr lang="en-AU" sz="1400" i="1" dirty="0">
                <a:solidFill>
                  <a:schemeClr val="accent2"/>
                </a:solidFill>
              </a:rPr>
              <a:t> </a:t>
            </a:r>
            <a:r>
              <a:rPr lang="en-AU" sz="1400" i="1" dirty="0" err="1">
                <a:solidFill>
                  <a:schemeClr val="accent2"/>
                </a:solidFill>
              </a:rPr>
              <a:t>Occuaptional</a:t>
            </a:r>
            <a:r>
              <a:rPr lang="en-AU" sz="1400" i="1" dirty="0">
                <a:solidFill>
                  <a:schemeClr val="accent2"/>
                </a:solidFill>
              </a:rPr>
              <a:t> Therapy </a:t>
            </a:r>
            <a:r>
              <a:rPr lang="en-AU" sz="1400" dirty="0">
                <a:solidFill>
                  <a:schemeClr val="accent2"/>
                </a:solidFill>
              </a:rPr>
              <a:t>(Eleventh Ed.), Baltimore: Lippincott Williams and Wilkins</a:t>
            </a:r>
          </a:p>
          <a:p>
            <a:r>
              <a:rPr lang="en-AU" sz="1400" dirty="0" err="1">
                <a:solidFill>
                  <a:schemeClr val="accent2"/>
                </a:solidFill>
              </a:rPr>
              <a:t>Farely</a:t>
            </a:r>
            <a:r>
              <a:rPr lang="en-AU" sz="1400" dirty="0">
                <a:solidFill>
                  <a:schemeClr val="accent2"/>
                </a:solidFill>
              </a:rPr>
              <a:t>, R., Clark, J., Davidson, C., Evans, G., </a:t>
            </a:r>
            <a:r>
              <a:rPr lang="en-AU" sz="1400" dirty="0" err="1">
                <a:solidFill>
                  <a:schemeClr val="accent2"/>
                </a:solidFill>
              </a:rPr>
              <a:t>Macclennan</a:t>
            </a:r>
            <a:r>
              <a:rPr lang="en-AU" sz="1400" dirty="0">
                <a:solidFill>
                  <a:schemeClr val="accent2"/>
                </a:solidFill>
              </a:rPr>
              <a:t>, K., Michael, S., Morrow, M., &amp; </a:t>
            </a:r>
            <a:r>
              <a:rPr lang="en-AU" sz="1400" dirty="0" err="1">
                <a:solidFill>
                  <a:schemeClr val="accent2"/>
                </a:solidFill>
              </a:rPr>
              <a:t>Thrope</a:t>
            </a:r>
            <a:r>
              <a:rPr lang="en-AU" sz="1400" dirty="0">
                <a:solidFill>
                  <a:schemeClr val="accent2"/>
                </a:solidFill>
              </a:rPr>
              <a:t>, S. (2003). What is the evidence for effectiveness of postural management. </a:t>
            </a:r>
            <a:r>
              <a:rPr lang="en-AU" sz="1400" i="1" dirty="0">
                <a:solidFill>
                  <a:schemeClr val="accent2"/>
                </a:solidFill>
              </a:rPr>
              <a:t>International Journal of Therapy and Rehabilitation (10)</a:t>
            </a:r>
            <a:r>
              <a:rPr lang="en-AU" sz="1400" dirty="0">
                <a:solidFill>
                  <a:schemeClr val="accent2"/>
                </a:solidFill>
              </a:rPr>
              <a:t>, </a:t>
            </a:r>
            <a:r>
              <a:rPr lang="en-AU" sz="1400" dirty="0" smtClean="0">
                <a:solidFill>
                  <a:schemeClr val="accent2"/>
                </a:solidFill>
              </a:rPr>
              <a:t>449-455</a:t>
            </a:r>
          </a:p>
          <a:p>
            <a:r>
              <a:rPr lang="en-AU" sz="1400" dirty="0" smtClean="0">
                <a:solidFill>
                  <a:schemeClr val="accent2"/>
                </a:solidFill>
              </a:rPr>
              <a:t>Gibson, N., Graham, K., &amp; Love, S. (2007). </a:t>
            </a:r>
            <a:r>
              <a:rPr lang="en-AU" sz="1400" dirty="0" err="1" smtClean="0">
                <a:solidFill>
                  <a:schemeClr val="accent2"/>
                </a:solidFill>
              </a:rPr>
              <a:t>Botulinum</a:t>
            </a:r>
            <a:r>
              <a:rPr lang="en-AU" sz="1400" dirty="0" smtClean="0">
                <a:solidFill>
                  <a:schemeClr val="accent2"/>
                </a:solidFill>
              </a:rPr>
              <a:t> toxin A in the management of focal muscle overactivity in children with cerebral palsy. </a:t>
            </a:r>
            <a:r>
              <a:rPr lang="en-AU" sz="1400" i="1" dirty="0" smtClean="0">
                <a:solidFill>
                  <a:schemeClr val="accent2"/>
                </a:solidFill>
              </a:rPr>
              <a:t>Disability and Rehabilitation 29</a:t>
            </a:r>
            <a:r>
              <a:rPr lang="en-AU" sz="1400" dirty="0" smtClean="0">
                <a:solidFill>
                  <a:schemeClr val="accent2"/>
                </a:solidFill>
              </a:rPr>
              <a:t>(23), 1813-1822</a:t>
            </a:r>
            <a:endParaRPr lang="en-AU" sz="1400" dirty="0">
              <a:solidFill>
                <a:schemeClr val="accent2"/>
              </a:solidFill>
            </a:endParaRPr>
          </a:p>
          <a:p>
            <a:r>
              <a:rPr lang="en-AU" sz="1400" dirty="0">
                <a:solidFill>
                  <a:schemeClr val="accent2"/>
                </a:solidFill>
              </a:rPr>
              <a:t>Lacoste, M., </a:t>
            </a:r>
            <a:r>
              <a:rPr lang="en-AU" sz="1400" dirty="0" err="1">
                <a:solidFill>
                  <a:schemeClr val="accent2"/>
                </a:solidFill>
              </a:rPr>
              <a:t>Therrien</a:t>
            </a:r>
            <a:r>
              <a:rPr lang="en-AU" sz="1400" dirty="0">
                <a:solidFill>
                  <a:schemeClr val="accent2"/>
                </a:solidFill>
              </a:rPr>
              <a:t>, M., &amp; Prince, F. (2009). Stability of cerebral palsy children in their wheelchair seating: perception of parents and therapists. </a:t>
            </a:r>
            <a:r>
              <a:rPr lang="en-AU" sz="1400" i="1" dirty="0">
                <a:solidFill>
                  <a:schemeClr val="accent2"/>
                </a:solidFill>
              </a:rPr>
              <a:t>Disability and Rehabilitation: Assistive Technology 4(3</a:t>
            </a:r>
            <a:r>
              <a:rPr lang="en-AU" sz="1400" dirty="0">
                <a:solidFill>
                  <a:schemeClr val="accent2"/>
                </a:solidFill>
              </a:rPr>
              <a:t>), 143-150</a:t>
            </a:r>
          </a:p>
          <a:p>
            <a:r>
              <a:rPr lang="en-AU" sz="1400" dirty="0" smtClean="0">
                <a:solidFill>
                  <a:schemeClr val="accent2"/>
                </a:solidFill>
              </a:rPr>
              <a:t>Rigby, P. Lowe, M., Letts, L., &amp; Stewart, D. In </a:t>
            </a:r>
            <a:r>
              <a:rPr lang="en-AU" sz="1400" dirty="0" err="1" smtClean="0">
                <a:solidFill>
                  <a:schemeClr val="accent2"/>
                </a:solidFill>
              </a:rPr>
              <a:t>Radomski</a:t>
            </a:r>
            <a:r>
              <a:rPr lang="en-AU" sz="1400" dirty="0" smtClean="0">
                <a:solidFill>
                  <a:schemeClr val="accent2"/>
                </a:solidFill>
              </a:rPr>
              <a:t>, M. &amp; Latham, C.(2008) </a:t>
            </a:r>
            <a:r>
              <a:rPr lang="en-AU" sz="1400" i="1" dirty="0" smtClean="0">
                <a:solidFill>
                  <a:schemeClr val="accent2"/>
                </a:solidFill>
              </a:rPr>
              <a:t>Occupational Therapy for physical Dysfunction </a:t>
            </a:r>
            <a:r>
              <a:rPr lang="en-AU" sz="1400" dirty="0" smtClean="0">
                <a:solidFill>
                  <a:schemeClr val="accent2"/>
                </a:solidFill>
              </a:rPr>
              <a:t>(Sixth Ed), Baltimore: Lippincott Williams and Wilkins</a:t>
            </a:r>
          </a:p>
          <a:p>
            <a:r>
              <a:rPr lang="en-AU" sz="1400" dirty="0" smtClean="0">
                <a:solidFill>
                  <a:srgbClr val="00B0F0"/>
                </a:solidFill>
              </a:rPr>
              <a:t>Ryan</a:t>
            </a:r>
            <a:r>
              <a:rPr lang="en-AU" sz="1400" dirty="0">
                <a:solidFill>
                  <a:srgbClr val="00B0F0"/>
                </a:solidFill>
              </a:rPr>
              <a:t>, </a:t>
            </a:r>
            <a:r>
              <a:rPr lang="en-AU" sz="1400" dirty="0" smtClean="0">
                <a:solidFill>
                  <a:srgbClr val="00B0F0"/>
                </a:solidFill>
              </a:rPr>
              <a:t>S., Snider-</a:t>
            </a:r>
            <a:r>
              <a:rPr lang="en-AU" sz="1400" dirty="0" err="1" smtClean="0">
                <a:solidFill>
                  <a:srgbClr val="00B0F0"/>
                </a:solidFill>
              </a:rPr>
              <a:t>Riczker</a:t>
            </a:r>
            <a:r>
              <a:rPr lang="en-AU" sz="1400" dirty="0" smtClean="0">
                <a:solidFill>
                  <a:srgbClr val="00B0F0"/>
                </a:solidFill>
              </a:rPr>
              <a:t>, P., </a:t>
            </a:r>
            <a:r>
              <a:rPr lang="en-AU" sz="1400" dirty="0">
                <a:solidFill>
                  <a:srgbClr val="00B0F0"/>
                </a:solidFill>
              </a:rPr>
              <a:t>&amp; Rigby</a:t>
            </a:r>
            <a:r>
              <a:rPr lang="en-AU" sz="1400" dirty="0" smtClean="0">
                <a:solidFill>
                  <a:srgbClr val="00B0F0"/>
                </a:solidFill>
              </a:rPr>
              <a:t>, P. (2005). Community based performance of a pelvic stabilization device for children with spasticity. Applied Research (17), 37-46</a:t>
            </a:r>
            <a:endParaRPr lang="en-AU" sz="1400" dirty="0">
              <a:solidFill>
                <a:srgbClr val="00B0F0"/>
              </a:solidFill>
            </a:endParaRPr>
          </a:p>
          <a:p>
            <a:r>
              <a:rPr lang="en-AU" sz="1500" dirty="0" err="1">
                <a:solidFill>
                  <a:schemeClr val="accent2"/>
                </a:solidFill>
              </a:rPr>
              <a:t>Whedon</a:t>
            </a:r>
            <a:r>
              <a:rPr lang="en-AU" sz="1500" dirty="0">
                <a:solidFill>
                  <a:schemeClr val="accent2"/>
                </a:solidFill>
              </a:rPr>
              <a:t>, C. (2000). Frames of reference that address the impact of physical environments on occupational performance. Boston University, 165-174</a:t>
            </a:r>
          </a:p>
          <a:p>
            <a:endParaRPr lang="en-AU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"/>
    </mc:Choice>
    <mc:Fallback xmlns="">
      <p:transition spd="slow" advTm="1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079612" y="2329247"/>
            <a:ext cx="4032448" cy="20162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/>
          <p:cNvSpPr txBox="1"/>
          <p:nvPr/>
        </p:nvSpPr>
        <p:spPr>
          <a:xfrm>
            <a:off x="1727684" y="3014193"/>
            <a:ext cx="2664296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AU" sz="3600" dirty="0" smtClean="0">
                <a:solidFill>
                  <a:schemeClr val="bg2">
                    <a:lumMod val="75000"/>
                  </a:schemeClr>
                </a:solidFill>
              </a:rPr>
              <a:t> “FRAMING”</a:t>
            </a:r>
            <a:endParaRPr lang="en-AU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7" name="Straight Arrow Connector 6"/>
          <p:cNvCxnSpPr>
            <a:stCxn id="4" idx="1"/>
          </p:cNvCxnSpPr>
          <p:nvPr/>
        </p:nvCxnSpPr>
        <p:spPr>
          <a:xfrm flipH="1" flipV="1">
            <a:off x="719572" y="1500285"/>
            <a:ext cx="950578" cy="11242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4120716" y="1615764"/>
            <a:ext cx="972108" cy="82896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216286" y="4185566"/>
            <a:ext cx="643746" cy="11156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079612" y="4054495"/>
            <a:ext cx="950578" cy="13681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23528" y="404664"/>
            <a:ext cx="24627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 smtClean="0">
                <a:solidFill>
                  <a:schemeClr val="bg2">
                    <a:lumMod val="25000"/>
                  </a:schemeClr>
                </a:solidFill>
              </a:rPr>
              <a:t>Being efficient and maintaining quality at the request for service step.</a:t>
            </a:r>
            <a:endParaRPr lang="en-AU" sz="16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60032" y="317759"/>
            <a:ext cx="24482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 smtClean="0">
                <a:solidFill>
                  <a:schemeClr val="bg2">
                    <a:lumMod val="25000"/>
                  </a:schemeClr>
                </a:solidFill>
              </a:rPr>
              <a:t>Implementing professional and legal standards step the request for service step</a:t>
            </a:r>
            <a:r>
              <a:rPr lang="en-AU" sz="1600" dirty="0" smtClean="0">
                <a:solidFill>
                  <a:schemeClr val="bg2">
                    <a:lumMod val="25000"/>
                  </a:schemeClr>
                </a:solidFill>
              </a:rPr>
              <a:t>. </a:t>
            </a:r>
            <a:endParaRPr lang="en-AU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95936" y="5301596"/>
            <a:ext cx="2880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 smtClean="0">
                <a:solidFill>
                  <a:schemeClr val="bg2">
                    <a:lumMod val="25000"/>
                  </a:schemeClr>
                </a:solidFill>
              </a:rPr>
              <a:t>Collaborating at request for service step</a:t>
            </a:r>
            <a:endParaRPr lang="en-AU" sz="16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5445224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 smtClean="0">
                <a:solidFill>
                  <a:schemeClr val="bg2">
                    <a:lumMod val="25000"/>
                  </a:schemeClr>
                </a:solidFill>
              </a:rPr>
              <a:t>Communicating at the request for service step</a:t>
            </a:r>
            <a:endParaRPr lang="en-AU" sz="16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7" y="2204366"/>
            <a:ext cx="2213012" cy="2213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652120" y="4610920"/>
            <a:ext cx="24482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Picture from </a:t>
            </a:r>
            <a:r>
              <a:rPr lang="en-AU" sz="1200" dirty="0" err="1" smtClean="0"/>
              <a:t>google</a:t>
            </a:r>
            <a:r>
              <a:rPr lang="en-AU" sz="1200" dirty="0" smtClean="0"/>
              <a:t> images, retrieved 20.10.12</a:t>
            </a:r>
            <a:endParaRPr lang="en-AU" sz="1200" dirty="0"/>
          </a:p>
        </p:txBody>
      </p: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61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204"/>
    </mc:Choice>
    <mc:Fallback xmlns="">
      <p:transition spd="slow" advTm="181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dirty="0" smtClean="0"/>
              <a:t>Request For service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A request for service was put in for an occupational therapist to review: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Adam’s current seating.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3068960"/>
            <a:ext cx="285750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75656" y="6421760"/>
            <a:ext cx="5328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Picture from Google images, retrieved 20.10.12</a:t>
            </a:r>
            <a:endParaRPr lang="en-AU" sz="1200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3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27"/>
    </mc:Choice>
    <mc:Fallback xmlns="">
      <p:transition spd="slow" advTm="23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560" y="5661248"/>
            <a:ext cx="4211488" cy="883662"/>
          </a:xfrm>
        </p:spPr>
        <p:txBody>
          <a:bodyPr>
            <a:normAutofit/>
          </a:bodyPr>
          <a:lstStyle/>
          <a:p>
            <a:pPr algn="ctr"/>
            <a:r>
              <a:rPr lang="en-AU" sz="4800" dirty="0" smtClean="0"/>
              <a:t>“FOCUSSING”</a:t>
            </a:r>
            <a:endParaRPr lang="en-AU" sz="480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idx="1"/>
          </p:nvPr>
        </p:nvSpPr>
        <p:spPr/>
      </p:sp>
      <p:pic>
        <p:nvPicPr>
          <p:cNvPr id="3076" name="Picture 4" descr="C:\Users\Katie\AppData\Local\Microsoft\Windows\Temporary Internet Files\Content.IE5\48684SIR\MP900442519[1]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294" y="1144310"/>
            <a:ext cx="3923456" cy="3923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Down Arrow 7"/>
          <p:cNvSpPr/>
          <p:nvPr/>
        </p:nvSpPr>
        <p:spPr>
          <a:xfrm>
            <a:off x="7037733" y="917431"/>
            <a:ext cx="234026" cy="455855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/>
          <p:cNvSpPr txBox="1"/>
          <p:nvPr/>
        </p:nvSpPr>
        <p:spPr>
          <a:xfrm>
            <a:off x="5653067" y="332656"/>
            <a:ext cx="3024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Being client centred at the information gathering step.</a:t>
            </a:r>
            <a:endParaRPr lang="en-AU" sz="16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7052045" y="2249548"/>
            <a:ext cx="234026" cy="43366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TextBox 10"/>
          <p:cNvSpPr txBox="1"/>
          <p:nvPr/>
        </p:nvSpPr>
        <p:spPr>
          <a:xfrm>
            <a:off x="5777853" y="1373286"/>
            <a:ext cx="2808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Implementing professional and legal standards at the information gathering step. </a:t>
            </a:r>
            <a:endParaRPr lang="en-AU" sz="16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59101" y="2729527"/>
            <a:ext cx="24122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Collaborating at the information gathering step.</a:t>
            </a:r>
            <a:endParaRPr lang="en-AU" sz="16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7064462" y="3620115"/>
            <a:ext cx="213048" cy="50405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Down Arrow 14"/>
          <p:cNvSpPr/>
          <p:nvPr/>
        </p:nvSpPr>
        <p:spPr>
          <a:xfrm>
            <a:off x="7070240" y="5084120"/>
            <a:ext cx="223537" cy="508524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/>
          <p:cNvSpPr txBox="1"/>
          <p:nvPr/>
        </p:nvSpPr>
        <p:spPr>
          <a:xfrm>
            <a:off x="5967014" y="4236769"/>
            <a:ext cx="24299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Communicating at the information gathering step.</a:t>
            </a:r>
            <a:endParaRPr lang="en-AU" sz="16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70970" y="5657671"/>
            <a:ext cx="32220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dirty="0">
                <a:solidFill>
                  <a:schemeClr val="tx2">
                    <a:lumMod val="50000"/>
                  </a:schemeClr>
                </a:solidFill>
              </a:rPr>
              <a:t>Being efficient and maintaining a quality service at the information gathering step.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31640" y="5476881"/>
            <a:ext cx="396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Picture from </a:t>
            </a:r>
            <a:r>
              <a:rPr lang="en-AU" sz="1200" dirty="0" err="1" smtClean="0"/>
              <a:t>google</a:t>
            </a:r>
            <a:r>
              <a:rPr lang="en-AU" sz="1200" dirty="0" smtClean="0"/>
              <a:t> images, retrieved 20.10.12</a:t>
            </a:r>
            <a:endParaRPr lang="en-AU" sz="1200" dirty="0"/>
          </a:p>
        </p:txBody>
      </p:sp>
      <p:pic>
        <p:nvPicPr>
          <p:cNvPr id="18" name="Audio 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307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77"/>
    </mc:Choice>
    <mc:Fallback xmlns="">
      <p:transition spd="slow" advTm="24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AU" dirty="0" smtClean="0"/>
              <a:t>Information sought and gathered to prepare me for working with Adam: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- 15yo Boy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Physical and intellectual disability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Cerebral Palsy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Dystonia in all limbs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Uncontrolled and uncoordinated</a:t>
            </a:r>
          </a:p>
          <a:p>
            <a:pPr marL="0" indent="0">
              <a:buNone/>
            </a:pPr>
            <a:r>
              <a:rPr lang="en-AU" dirty="0" smtClean="0"/>
              <a:t>	   movement.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GMFCS IV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Wheeled mobility – adaptive seating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MACS level V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Lives at home with foster mum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dirty="0" smtClean="0"/>
              <a:t> - Attends school 5 days a week.</a:t>
            </a:r>
          </a:p>
          <a:p>
            <a:pPr marL="0" indent="0">
              <a:buNone/>
            </a:pPr>
            <a:r>
              <a:rPr lang="en-AU" sz="2100" dirty="0" smtClean="0"/>
              <a:t>(Gibson, Graham &amp; Love, 2007)</a:t>
            </a:r>
            <a:endParaRPr lang="en-AU" sz="2100" dirty="0"/>
          </a:p>
        </p:txBody>
      </p:sp>
      <p:sp>
        <p:nvSpPr>
          <p:cNvPr id="4" name="Rounded Rectangle 3"/>
          <p:cNvSpPr/>
          <p:nvPr/>
        </p:nvSpPr>
        <p:spPr>
          <a:xfrm>
            <a:off x="467544" y="538808"/>
            <a:ext cx="7056784" cy="8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Being client centred at the information gathering step.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90"/>
    </mc:Choice>
    <mc:Fallback xmlns="">
      <p:transition spd="slow" advTm="59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857300" y="577592"/>
            <a:ext cx="6264696" cy="11521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/>
          <p:cNvSpPr txBox="1"/>
          <p:nvPr/>
        </p:nvSpPr>
        <p:spPr>
          <a:xfrm>
            <a:off x="1649388" y="830490"/>
            <a:ext cx="4680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 smtClean="0">
                <a:solidFill>
                  <a:schemeClr val="bg1"/>
                </a:solidFill>
              </a:rPr>
              <a:t>Implementing professional and legal standards </a:t>
            </a:r>
            <a:endParaRPr lang="en-AU" sz="2000" dirty="0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880542" y="3471664"/>
            <a:ext cx="6264696" cy="11521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/>
          <p:cNvSpPr txBox="1"/>
          <p:nvPr/>
        </p:nvSpPr>
        <p:spPr>
          <a:xfrm>
            <a:off x="1295636" y="3832284"/>
            <a:ext cx="54726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200" dirty="0" smtClean="0">
                <a:solidFill>
                  <a:schemeClr val="bg1"/>
                </a:solidFill>
              </a:rPr>
              <a:t>Collaborating</a:t>
            </a:r>
            <a:r>
              <a:rPr lang="en-AU" dirty="0" smtClean="0"/>
              <a:t> </a:t>
            </a:r>
            <a:endParaRPr lang="en-AU" dirty="0"/>
          </a:p>
        </p:txBody>
      </p:sp>
      <p:sp>
        <p:nvSpPr>
          <p:cNvPr id="8" name="TextBox 7"/>
          <p:cNvSpPr txBox="1"/>
          <p:nvPr/>
        </p:nvSpPr>
        <p:spPr>
          <a:xfrm>
            <a:off x="1295636" y="2132856"/>
            <a:ext cx="54726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AU" sz="2200" dirty="0" smtClean="0">
                <a:solidFill>
                  <a:schemeClr val="accent1"/>
                </a:solidFill>
              </a:rPr>
              <a:t>Communicating with Mum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2200" dirty="0" smtClean="0">
                <a:solidFill>
                  <a:schemeClr val="accent1"/>
                </a:solidFill>
              </a:rPr>
              <a:t>Asking consent to Adam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2200" dirty="0" smtClean="0">
                <a:solidFill>
                  <a:schemeClr val="accent1"/>
                </a:solidFill>
              </a:rPr>
              <a:t>Communicating with teachers</a:t>
            </a:r>
            <a:endParaRPr lang="en-AU" sz="2200" dirty="0">
              <a:solidFill>
                <a:schemeClr val="accent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95636" y="5157192"/>
            <a:ext cx="58263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AU" sz="2200" dirty="0" smtClean="0">
                <a:solidFill>
                  <a:schemeClr val="accent1"/>
                </a:solidFill>
              </a:rPr>
              <a:t>Communicated to OT through case notes and conversations.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2200" dirty="0" smtClean="0">
                <a:solidFill>
                  <a:schemeClr val="accent1"/>
                </a:solidFill>
              </a:rPr>
              <a:t>Collaborated with Physiotherapist</a:t>
            </a:r>
            <a:endParaRPr lang="en-AU" sz="2200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568" y="6453336"/>
            <a:ext cx="6084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2"/>
                </a:solidFill>
              </a:rPr>
              <a:t>(</a:t>
            </a:r>
            <a:r>
              <a:rPr lang="en-AU" dirty="0" err="1" smtClean="0">
                <a:solidFill>
                  <a:schemeClr val="accent2"/>
                </a:solidFill>
              </a:rPr>
              <a:t>Crepeau</a:t>
            </a:r>
            <a:r>
              <a:rPr lang="en-AU" dirty="0">
                <a:solidFill>
                  <a:schemeClr val="accent2"/>
                </a:solidFill>
              </a:rPr>
              <a:t>, Cohn &amp; Schell, </a:t>
            </a:r>
            <a:r>
              <a:rPr lang="en-AU" dirty="0" smtClean="0">
                <a:solidFill>
                  <a:schemeClr val="accent2"/>
                </a:solidFill>
              </a:rPr>
              <a:t>2009)</a:t>
            </a:r>
            <a:endParaRPr lang="en-AU" dirty="0"/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47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60"/>
    </mc:Choice>
    <mc:Fallback xmlns="">
      <p:transition spd="slow" advTm="44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43808" y="548680"/>
            <a:ext cx="5976664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000" b="1" u="sng" dirty="0" smtClean="0">
                <a:solidFill>
                  <a:schemeClr val="bg1"/>
                </a:solidFill>
              </a:rPr>
              <a:t>Communicating:</a:t>
            </a:r>
          </a:p>
          <a:p>
            <a:endParaRPr lang="en-AU" dirty="0"/>
          </a:p>
          <a:p>
            <a:pPr marL="285750" indent="-28575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Visual consent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Communication sheet</a:t>
            </a:r>
          </a:p>
          <a:p>
            <a:pPr marL="285750" indent="-285750">
              <a:buFont typeface="Arial" pitchFamily="34" charset="0"/>
              <a:buChar char="•"/>
            </a:pPr>
            <a:endParaRPr lang="en-AU" dirty="0"/>
          </a:p>
          <a:p>
            <a:endParaRPr lang="en-AU" sz="4000" b="1" u="sng" dirty="0" smtClean="0">
              <a:solidFill>
                <a:schemeClr val="accent1"/>
              </a:solidFill>
            </a:endParaRPr>
          </a:p>
          <a:p>
            <a:r>
              <a:rPr lang="en-AU" sz="4000" b="1" u="sng" dirty="0" smtClean="0">
                <a:solidFill>
                  <a:schemeClr val="bg1"/>
                </a:solidFill>
              </a:rPr>
              <a:t>Maintaining quality of service:</a:t>
            </a:r>
          </a:p>
          <a:p>
            <a:endParaRPr lang="en-AU" sz="4000" b="1" u="sng" dirty="0" smtClean="0">
              <a:solidFill>
                <a:schemeClr val="bg1"/>
              </a:solidFill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Assessments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Communication from teachers and family</a:t>
            </a:r>
            <a:endParaRPr lang="en-AU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571500" indent="-571500">
              <a:buFont typeface="Arial" pitchFamily="34" charset="0"/>
              <a:buChar char="•"/>
            </a:pPr>
            <a:endParaRPr lang="en-AU" sz="4000" b="1" u="sng" dirty="0" smtClean="0">
              <a:solidFill>
                <a:schemeClr val="bg1"/>
              </a:solidFill>
            </a:endParaRPr>
          </a:p>
          <a:p>
            <a:endParaRPr lang="en-AU" dirty="0"/>
          </a:p>
          <a:p>
            <a:pPr marL="285750" indent="-285750">
              <a:buFont typeface="Arial" pitchFamily="34" charset="0"/>
              <a:buChar char="•"/>
            </a:pPr>
            <a:endParaRPr lang="en-AU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7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727"/>
    </mc:Choice>
    <mc:Fallback xmlns="">
      <p:transition spd="slow" advTm="26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7571184" cy="4525963"/>
          </a:xfrm>
        </p:spPr>
        <p:txBody>
          <a:bodyPr>
            <a:normAutofit fontScale="77500" lnSpcReduction="20000"/>
          </a:bodyPr>
          <a:lstStyle/>
          <a:p>
            <a:endParaRPr lang="en-AU" u="sng" dirty="0" smtClean="0"/>
          </a:p>
          <a:p>
            <a:r>
              <a:rPr lang="en-AU" u="sng" dirty="0" smtClean="0"/>
              <a:t>Assessments That were undertaken:</a:t>
            </a:r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	</a:t>
            </a:r>
            <a:r>
              <a:rPr lang="en-AU" dirty="0" smtClean="0">
                <a:solidFill>
                  <a:schemeClr val="accent1">
                    <a:lumMod val="75000"/>
                  </a:schemeClr>
                </a:solidFill>
              </a:rPr>
              <a:t>- Mat Evaluation</a:t>
            </a:r>
          </a:p>
          <a:p>
            <a:pPr marL="0" indent="0">
              <a:buNone/>
            </a:pPr>
            <a:endParaRPr lang="en-AU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AU" dirty="0" smtClean="0">
                <a:solidFill>
                  <a:schemeClr val="accent1">
                    <a:lumMod val="75000"/>
                  </a:schemeClr>
                </a:solidFill>
              </a:rPr>
              <a:t>- Seating measurement form  </a:t>
            </a:r>
          </a:p>
          <a:p>
            <a:pPr marL="0" indent="0">
              <a:buNone/>
            </a:pPr>
            <a:endParaRPr lang="en-AU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AU" dirty="0" smtClean="0">
                <a:solidFill>
                  <a:schemeClr val="accent1">
                    <a:lumMod val="75000"/>
                  </a:schemeClr>
                </a:solidFill>
              </a:rPr>
              <a:t>- Assessment of current wheelchair</a:t>
            </a:r>
          </a:p>
          <a:p>
            <a:pPr marL="0" indent="0">
              <a:buNone/>
            </a:pPr>
            <a:endParaRPr lang="en-AU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AU" dirty="0" smtClean="0">
                <a:solidFill>
                  <a:schemeClr val="accent1">
                    <a:lumMod val="75000"/>
                  </a:schemeClr>
                </a:solidFill>
              </a:rPr>
              <a:t>- Phone interview with mother</a:t>
            </a:r>
          </a:p>
          <a:p>
            <a:pPr marL="0" indent="0"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AU" dirty="0" smtClean="0">
                <a:solidFill>
                  <a:schemeClr val="accent1">
                    <a:lumMod val="75000"/>
                  </a:schemeClr>
                </a:solidFill>
              </a:rPr>
              <a:t>- Assessment of Adam’s interaction of IPAD to</a:t>
            </a:r>
          </a:p>
          <a:p>
            <a:pPr marL="0" indent="0">
              <a:buNone/>
            </a:pPr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AU" dirty="0" smtClean="0">
                <a:solidFill>
                  <a:schemeClr val="accent1">
                    <a:lumMod val="75000"/>
                  </a:schemeClr>
                </a:solidFill>
              </a:rPr>
              <a:t>            determine best possible spot for mounting. </a:t>
            </a:r>
          </a:p>
          <a:p>
            <a:pPr marL="0" indent="0">
              <a:buNone/>
            </a:pPr>
            <a:r>
              <a:rPr lang="en-AU" dirty="0"/>
              <a:t>	</a:t>
            </a:r>
            <a:endParaRPr lang="en-AU" dirty="0" smtClean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5" name="Rounded Rectangle 4"/>
          <p:cNvSpPr/>
          <p:nvPr/>
        </p:nvSpPr>
        <p:spPr>
          <a:xfrm>
            <a:off x="114463" y="230351"/>
            <a:ext cx="7920880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/>
          <p:cNvSpPr txBox="1"/>
          <p:nvPr/>
        </p:nvSpPr>
        <p:spPr>
          <a:xfrm>
            <a:off x="107504" y="260648"/>
            <a:ext cx="7920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600" b="1" u="sng" dirty="0" smtClean="0">
                <a:solidFill>
                  <a:schemeClr val="bg2">
                    <a:lumMod val="75000"/>
                  </a:schemeClr>
                </a:solidFill>
              </a:rPr>
              <a:t>INFORMING:</a:t>
            </a:r>
          </a:p>
          <a:p>
            <a:pPr algn="ctr"/>
            <a:r>
              <a:rPr lang="en-AU" sz="3600" dirty="0" smtClean="0">
                <a:solidFill>
                  <a:schemeClr val="bg2">
                    <a:lumMod val="75000"/>
                  </a:schemeClr>
                </a:solidFill>
              </a:rPr>
              <a:t>OCCUPATIONAL ASSESSMENT</a:t>
            </a:r>
            <a:endParaRPr lang="en-AU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3568" y="5805264"/>
            <a:ext cx="64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rgbClr val="0070C0"/>
                </a:solidFill>
              </a:rPr>
              <a:t>(</a:t>
            </a:r>
            <a:r>
              <a:rPr lang="en-AU" dirty="0" err="1" smtClean="0">
                <a:solidFill>
                  <a:srgbClr val="0070C0"/>
                </a:solidFill>
              </a:rPr>
              <a:t>Carden</a:t>
            </a:r>
            <a:r>
              <a:rPr lang="en-AU" dirty="0" smtClean="0">
                <a:solidFill>
                  <a:srgbClr val="0070C0"/>
                </a:solidFill>
              </a:rPr>
              <a:t>, 2009)</a:t>
            </a:r>
            <a:endParaRPr lang="en-AU" dirty="0">
              <a:solidFill>
                <a:srgbClr val="0070C0"/>
              </a:solidFill>
            </a:endParaRPr>
          </a:p>
        </p:txBody>
      </p: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3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946"/>
    </mc:Choice>
    <mc:Fallback xmlns="">
      <p:transition spd="slow" advTm="144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6056" y="1143000"/>
            <a:ext cx="3888432" cy="3438128"/>
          </a:xfrm>
        </p:spPr>
        <p:txBody>
          <a:bodyPr>
            <a:normAutofit fontScale="90000"/>
          </a:bodyPr>
          <a:lstStyle/>
          <a:p>
            <a:pPr algn="ctr"/>
            <a:r>
              <a:rPr lang="en-AU" sz="5600" u="sng" dirty="0" smtClean="0"/>
              <a:t>Identifying</a:t>
            </a:r>
            <a:br>
              <a:rPr lang="en-AU" sz="5600" u="sng" dirty="0" smtClean="0"/>
            </a:br>
            <a:r>
              <a:rPr lang="en-AU" dirty="0" smtClean="0"/>
              <a:t/>
            </a:r>
            <a:br>
              <a:rPr lang="en-AU" dirty="0" smtClean="0"/>
            </a:br>
            <a:r>
              <a:rPr lang="en-AU" sz="4200" dirty="0" smtClean="0">
                <a:solidFill>
                  <a:schemeClr val="tx1"/>
                </a:solidFill>
              </a:rPr>
              <a:t>identification of occupational issues</a:t>
            </a:r>
            <a:endParaRPr lang="en-AU" sz="420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5576" y="1268760"/>
            <a:ext cx="396044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bg2"/>
                </a:solidFill>
              </a:rPr>
              <a:t>Not enough growth in chair.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bg2"/>
                </a:solidFill>
              </a:rPr>
              <a:t>Chair has to be tilted to be able to push.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bg2"/>
                </a:solidFill>
              </a:rPr>
              <a:t>More support needed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bg2"/>
                </a:solidFill>
              </a:rPr>
              <a:t>Different positioning strategies to increase best  posture for Adam.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bg2"/>
                </a:solidFill>
              </a:rPr>
              <a:t>Not able to travel in normal cars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AU" sz="2400" dirty="0" smtClean="0">
                <a:solidFill>
                  <a:schemeClr val="bg2"/>
                </a:solidFill>
              </a:rPr>
              <a:t>Mount for IPAD</a:t>
            </a:r>
          </a:p>
          <a:p>
            <a:pPr marL="285750" indent="-285750">
              <a:buFont typeface="Arial" pitchFamily="34" charset="0"/>
              <a:buChar char="•"/>
            </a:pPr>
            <a:endParaRPr lang="en-AU" dirty="0">
              <a:solidFill>
                <a:schemeClr val="bg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5536" y="5700743"/>
            <a:ext cx="78488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(</a:t>
            </a:r>
            <a:r>
              <a:rPr lang="en-AU" sz="1600" dirty="0" smtClean="0"/>
              <a:t>Lacoste, </a:t>
            </a:r>
            <a:r>
              <a:rPr lang="en-AU" sz="1600" dirty="0" err="1" smtClean="0"/>
              <a:t>Therrien</a:t>
            </a:r>
            <a:r>
              <a:rPr lang="en-AU" sz="1600" dirty="0" smtClean="0"/>
              <a:t> &amp; Prince, 2009), (</a:t>
            </a:r>
            <a:r>
              <a:rPr lang="en-AU" sz="1600" dirty="0" err="1" smtClean="0"/>
              <a:t>Farely</a:t>
            </a:r>
            <a:r>
              <a:rPr lang="en-AU" sz="1600" dirty="0" smtClean="0"/>
              <a:t>, Clark, Davidson, Evans, </a:t>
            </a:r>
            <a:r>
              <a:rPr lang="en-AU" sz="1600" dirty="0" err="1" smtClean="0"/>
              <a:t>Macclennan</a:t>
            </a:r>
            <a:r>
              <a:rPr lang="en-AU" sz="1600" dirty="0" smtClean="0"/>
              <a:t>, Michael, Morrow &amp; </a:t>
            </a:r>
            <a:r>
              <a:rPr lang="en-AU" sz="1600" dirty="0" err="1" smtClean="0"/>
              <a:t>Thrope</a:t>
            </a:r>
            <a:r>
              <a:rPr lang="en-AU" sz="1600" dirty="0" smtClean="0"/>
              <a:t>, 2003), (Ryan, Snider-</a:t>
            </a:r>
            <a:r>
              <a:rPr lang="en-AU" sz="1600" dirty="0" err="1" smtClean="0"/>
              <a:t>Riczker</a:t>
            </a:r>
            <a:r>
              <a:rPr lang="en-AU" sz="1600" dirty="0" smtClean="0"/>
              <a:t>, &amp; Rigby, 2005), (</a:t>
            </a:r>
            <a:r>
              <a:rPr lang="en-AU" sz="1600" dirty="0" err="1" smtClean="0"/>
              <a:t>Costigan</a:t>
            </a:r>
            <a:r>
              <a:rPr lang="en-AU" sz="1600" dirty="0" smtClean="0"/>
              <a:t> &amp; Light, 2011). (Rigby, Lowe, Letts &amp; Stewart, 2008).</a:t>
            </a:r>
            <a:endParaRPr lang="en-AU" sz="1600" dirty="0"/>
          </a:p>
        </p:txBody>
      </p: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06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484"/>
    </mc:Choice>
    <mc:Fallback xmlns="">
      <p:transition spd="slow" advTm="96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969</TotalTime>
  <Words>845</Words>
  <Application>Microsoft Office PowerPoint</Application>
  <PresentationFormat>On-screen Show (4:3)</PresentationFormat>
  <Paragraphs>125</Paragraphs>
  <Slides>13</Slides>
  <Notes>11</Notes>
  <HiddenSlides>0</HiddenSlides>
  <MMClips>13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Opulent</vt:lpstr>
      <vt:lpstr>CASE STUDY</vt:lpstr>
      <vt:lpstr>PowerPoint Presentation</vt:lpstr>
      <vt:lpstr>Request For service</vt:lpstr>
      <vt:lpstr>“FOCUSSING”</vt:lpstr>
      <vt:lpstr>PowerPoint Presentation</vt:lpstr>
      <vt:lpstr>PowerPoint Presentation</vt:lpstr>
      <vt:lpstr>PowerPoint Presentation</vt:lpstr>
      <vt:lpstr>PowerPoint Presentation</vt:lpstr>
      <vt:lpstr>Identifying  identification of occupational issues</vt:lpstr>
      <vt:lpstr>PowerPoint Presentation</vt:lpstr>
      <vt:lpstr>PowerPoint Presentation</vt:lpstr>
      <vt:lpstr>“REVIEWING” Evaluation</vt:lpstr>
      <vt:lpstr>References: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</dc:title>
  <dc:creator>Katie</dc:creator>
  <cp:lastModifiedBy>University of Newcastle</cp:lastModifiedBy>
  <cp:revision>57</cp:revision>
  <cp:lastPrinted>2012-10-25T21:37:58Z</cp:lastPrinted>
  <dcterms:created xsi:type="dcterms:W3CDTF">2012-10-17T07:57:56Z</dcterms:created>
  <dcterms:modified xsi:type="dcterms:W3CDTF">2013-03-19T03:15:22Z</dcterms:modified>
</cp:coreProperties>
</file>